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20"/>
  </p:notesMasterIdLst>
  <p:handoutMasterIdLst>
    <p:handoutMasterId r:id="rId121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4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375" r:id="rId45"/>
    <p:sldId id="373" r:id="rId46"/>
    <p:sldId id="376" r:id="rId47"/>
    <p:sldId id="377" r:id="rId48"/>
    <p:sldId id="378" r:id="rId49"/>
    <p:sldId id="379" r:id="rId50"/>
    <p:sldId id="382" r:id="rId51"/>
    <p:sldId id="381" r:id="rId52"/>
    <p:sldId id="380" r:id="rId53"/>
    <p:sldId id="383" r:id="rId54"/>
    <p:sldId id="388" r:id="rId55"/>
    <p:sldId id="384" r:id="rId56"/>
    <p:sldId id="385" r:id="rId57"/>
    <p:sldId id="386" r:id="rId58"/>
    <p:sldId id="387" r:id="rId59"/>
    <p:sldId id="389" r:id="rId60"/>
    <p:sldId id="391" r:id="rId61"/>
    <p:sldId id="390" r:id="rId62"/>
    <p:sldId id="393" r:id="rId63"/>
    <p:sldId id="392" r:id="rId64"/>
    <p:sldId id="397" r:id="rId65"/>
    <p:sldId id="394" r:id="rId66"/>
    <p:sldId id="395" r:id="rId67"/>
    <p:sldId id="396" r:id="rId68"/>
    <p:sldId id="398" r:id="rId69"/>
    <p:sldId id="400" r:id="rId70"/>
    <p:sldId id="401" r:id="rId71"/>
    <p:sldId id="402" r:id="rId72"/>
    <p:sldId id="403" r:id="rId73"/>
    <p:sldId id="404" r:id="rId74"/>
    <p:sldId id="406" r:id="rId75"/>
    <p:sldId id="405" r:id="rId76"/>
    <p:sldId id="408" r:id="rId77"/>
    <p:sldId id="407" r:id="rId78"/>
    <p:sldId id="409" r:id="rId79"/>
    <p:sldId id="410" r:id="rId80"/>
    <p:sldId id="413" r:id="rId81"/>
    <p:sldId id="411" r:id="rId82"/>
    <p:sldId id="412" r:id="rId83"/>
    <p:sldId id="414" r:id="rId84"/>
    <p:sldId id="416" r:id="rId85"/>
    <p:sldId id="415" r:id="rId86"/>
    <p:sldId id="417" r:id="rId87"/>
    <p:sldId id="418" r:id="rId88"/>
    <p:sldId id="419" r:id="rId89"/>
    <p:sldId id="432" r:id="rId90"/>
    <p:sldId id="424" r:id="rId91"/>
    <p:sldId id="433" r:id="rId92"/>
    <p:sldId id="434" r:id="rId93"/>
    <p:sldId id="431" r:id="rId94"/>
    <p:sldId id="426" r:id="rId95"/>
    <p:sldId id="420" r:id="rId96"/>
    <p:sldId id="421" r:id="rId97"/>
    <p:sldId id="422" r:id="rId98"/>
    <p:sldId id="423" r:id="rId99"/>
    <p:sldId id="435" r:id="rId100"/>
    <p:sldId id="437" r:id="rId101"/>
    <p:sldId id="436" r:id="rId102"/>
    <p:sldId id="438" r:id="rId103"/>
    <p:sldId id="439" r:id="rId104"/>
    <p:sldId id="440" r:id="rId105"/>
    <p:sldId id="441" r:id="rId106"/>
    <p:sldId id="442" r:id="rId107"/>
    <p:sldId id="443" r:id="rId108"/>
    <p:sldId id="447" r:id="rId109"/>
    <p:sldId id="445" r:id="rId110"/>
    <p:sldId id="444" r:id="rId111"/>
    <p:sldId id="446" r:id="rId112"/>
    <p:sldId id="449" r:id="rId113"/>
    <p:sldId id="448" r:id="rId114"/>
    <p:sldId id="450" r:id="rId115"/>
    <p:sldId id="455" r:id="rId116"/>
    <p:sldId id="451" r:id="rId117"/>
    <p:sldId id="452" r:id="rId118"/>
    <p:sldId id="457" r:id="rId119"/>
  </p:sldIdLst>
  <p:sldSz cx="12192000" cy="6858000"/>
  <p:notesSz cx="6834188" cy="9979025"/>
  <p:custDataLst>
    <p:tags r:id="rId122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5F198-9F39-44EB-AAAC-FB9DD2BAFDB8}" v="184" dt="2022-09-21T04:47:54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27" autoAdjust="0"/>
  </p:normalViewPr>
  <p:slideViewPr>
    <p:cSldViewPr snapToGrid="0">
      <p:cViewPr varScale="1">
        <p:scale>
          <a:sx n="122" d="100"/>
          <a:sy n="122" d="100"/>
        </p:scale>
        <p:origin x="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commentAuthors" Target="commentAuthors.xml"/><Relationship Id="rId128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notesMaster" Target="notesMasters/notesMaster1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04:56:36.174" v="28393" actId="255"/>
      <pc:docMkLst>
        <pc:docMk/>
      </pc:docMkLst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21.09.2022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21.09.2022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ED261FE-47C5-94AF-9ADE-E7CB0AC6991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3A071D3-07B7-CA02-BEC8-07389493853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C1F236-B920-DCD5-44F0-ADF67FB11DA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A3BC2C-328A-38E2-E7EB-8E48D5DE8DD8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74A28EA-2508-3F4F-2E9B-E6815DBEC285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0D602DF-984B-3638-CA3B-6653C731282E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BF8597E-071E-5D07-68CA-1307E7A41AB9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png"/><Relationship Id="rId21" Type="http://schemas.openxmlformats.org/officeDocument/2006/relationships/image" Target="../media/image39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login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/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/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/>
              <a:t>OCI Walkthrough</a:t>
            </a:r>
            <a:endParaRPr lang="de-CH" noProof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DOAG </a:t>
            </a:r>
            <a:r>
              <a:rPr lang="de-CH" noProof="0" dirty="0"/>
              <a:t>OCI Kickstart Workshop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Aus dem Internet erreichbar</a:t>
            </a:r>
          </a:p>
          <a:p>
            <a:r>
              <a:rPr lang="en-US" b="1" dirty="0"/>
              <a:t>Secure access from allowed IPs and </a:t>
            </a:r>
            <a:br>
              <a:rPr lang="en-US" b="1" dirty="0"/>
            </a:br>
            <a:r>
              <a:rPr lang="en-US" b="1" dirty="0"/>
              <a:t>VCNs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performance</a:t>
            </a:r>
            <a:r>
              <a:rPr lang="de-CH" dirty="0"/>
              <a:t>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SQL Developer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en-US" dirty="0"/>
              <a:t>Allow group developers to manage all-resources in compartment dev-comp-1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en-US" dirty="0"/>
              <a:t>allow group &lt;GROUP-NAME&gt; to use cloud-shell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</a:t>
            </a:r>
            <a:r>
              <a:rPr lang="de-CH"/>
              <a:t>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+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 Eine Region kann mehrere </a:t>
            </a:r>
            <a:r>
              <a:rPr lang="de-CH" dirty="0" err="1"/>
              <a:t>Availability</a:t>
            </a:r>
            <a:r>
              <a:rPr lang="de-CH" dirty="0"/>
              <a:t> Domains haben, um Isolierung und Redundanz zu gewährleisten.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Private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Public IP: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 OCI ist alles eine </a:t>
            </a:r>
            <a:r>
              <a:rPr lang="de-CH" b="1" dirty="0" err="1"/>
              <a:t>Resource</a:t>
            </a:r>
            <a:r>
              <a:rPr lang="de-CH" b="1" dirty="0"/>
              <a:t>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Service-Gateway CIDR-Definitionen: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marL="726890" lvl="2" indent="-342900">
              <a:buFont typeface="Arial" panose="020B0604020202020204" pitchFamily="34" charset="0"/>
              <a:buChar char="•"/>
            </a:pPr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Eine Route Table definiert den ausgehenden Verkehr aus dem Subnetz / VCN.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Oracle verwendet sogenanntes Whitelisting (standardmässig ist alles gesperrt).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Login in den OCI </a:t>
            </a:r>
            <a:r>
              <a:rPr lang="de-CH" b="0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Tenant</a:t>
            </a: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URL: https://console.eu-frankfurt-1.oraclecloud.com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Username: gemäss List</a:t>
            </a:r>
            <a:r>
              <a:rPr lang="en-US" b="0" i="0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​e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0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Password: gemäss Liste</a:t>
            </a:r>
            <a:endParaRPr lang="de-CH" b="0" i="0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01 Login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02 </a:t>
            </a:r>
            <a:r>
              <a:rPr lang="en-GB" b="1" i="0" u="none" strike="noStrike" dirty="0" err="1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Netzwerk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  <a:hlinkClick r:id="rId2"/>
              </a:rPr>
              <a:t>http://code.oradba.ch/doag2022/lab/oci-login/</a:t>
            </a:r>
            <a:endParaRPr lang="en-GB" b="1" i="0" u="none" strike="noStrike" dirty="0">
              <a:solidFill>
                <a:srgbClr val="636466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 algn="l" rtl="0" fontAlgn="base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34083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en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</a:t>
            </a:r>
            <a:r>
              <a:rPr lang="de-CH" dirty="0" err="1"/>
              <a:t>Availability</a:t>
            </a:r>
            <a:r>
              <a:rPr lang="de-CH" dirty="0"/>
              <a:t>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Ubuntu 22.04 LTS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03 Compute – </a:t>
            </a:r>
            <a:r>
              <a:rPr lang="en-US" dirty="0">
                <a:hlinkClick r:id="rId2"/>
              </a:rPr>
              <a:t>http://code.oradba.ch/doag2022/lab/oci-compute/</a:t>
            </a:r>
            <a:endParaRPr lang="de-CH" dirty="0"/>
          </a:p>
          <a:p>
            <a:pPr algn="l" rtl="0" fontAlgn="base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6717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Festplatte der Instanz innerhalb einer </a:t>
            </a:r>
            <a:r>
              <a:rPr lang="de-CH" dirty="0" err="1"/>
              <a:t>Availability</a:t>
            </a:r>
            <a:r>
              <a:rPr lang="de-CH" dirty="0"/>
              <a:t> Domain als gemountetes Laufwerkvolume.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Snapshot kann in beliebige </a:t>
            </a:r>
            <a:r>
              <a:rPr lang="de-CH" dirty="0" err="1"/>
              <a:t>Availability</a:t>
            </a:r>
            <a:r>
              <a:rPr lang="de-CH" dirty="0"/>
              <a:t> Domain AD wiederhergestellt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incremental backups at midnight. Retain 7 days. 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incremental backups. At midnight Sunday. Retain 4 weeks. Monthly incremental backups. At midnight on the 1st of the month. Retain 12 months. Yearly full backups. At midnight January 1. Retain 5 years.</a:t>
            </a:r>
          </a:p>
          <a:p>
            <a:r>
              <a:rPr lang="en-US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incremental backups. At midnight on the 1st of the month. Retain 12 months. Yearly full backups. At midnight January 1. Retain 5 years.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</a:t>
            </a:r>
            <a:r>
              <a:rPr lang="de-CH" dirty="0" err="1"/>
              <a:t>nerhlab</a:t>
            </a:r>
            <a:r>
              <a:rPr lang="de-CH" dirty="0"/>
              <a:t> einer VM sind </a:t>
            </a:r>
            <a:r>
              <a:rPr lang="de-CH" dirty="0" err="1"/>
              <a:t>iSCSI-Kommandi</a:t>
            </a:r>
            <a:r>
              <a:rPr lang="de-CH" dirty="0"/>
              <a:t> notwendig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/>
              <a:t> ADMINISTRATOR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volume-backups in tenancy where </a:t>
            </a:r>
            <a:r>
              <a:rPr lang="en-US" dirty="0" err="1"/>
              <a:t>request.permission</a:t>
            </a:r>
            <a:r>
              <a:rPr lang="en-US" dirty="0"/>
              <a:t>!='VOLUME_BACKUP_DELETE'​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VolumeUsers</a:t>
            </a:r>
            <a:r>
              <a:rPr lang="en-US" dirty="0"/>
              <a:t> to manage volumes in tenancy​ where </a:t>
            </a:r>
            <a:r>
              <a:rPr lang="en-US" dirty="0" err="1"/>
              <a:t>request.permission</a:t>
            </a:r>
            <a:r>
              <a:rPr lang="en-US" dirty="0"/>
              <a:t>!='VOLUME_DELETE' ​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04 Block Volume – </a:t>
            </a:r>
            <a:r>
              <a:rPr lang="en-US" dirty="0">
                <a:hlinkClick r:id="rId2"/>
              </a:rPr>
              <a:t>http://code.oradba.ch/doag2022/lab/oci-compute-bv/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7985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en-US" dirty="0"/>
              <a:t>ALLOW GROUP Administrators to manage all-resources IN 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Arial" panose="020B0604020202020204" pitchFamily="34" charset="0"/>
              <a:buChar char="•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Dauerhaftigkeit - die Daten werden in mehreren in mehreren </a:t>
            </a:r>
            <a:r>
              <a:rPr lang="de-CH" dirty="0" err="1"/>
              <a:t>Availability</a:t>
            </a:r>
            <a:r>
              <a:rPr lang="de-CH" dirty="0"/>
              <a:t> Domains gespeichert.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 </a:t>
            </a:r>
            <a:r>
              <a:rPr lang="en-US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to list resources</a:t>
            </a:r>
            <a:b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Includes inspect + 			ability to get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read + ability to 		work with existing 			resources (no create or 		delete)	</a:t>
            </a:r>
          </a:p>
          <a:p>
            <a:r>
              <a:rPr lang="en-US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en-US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permissions for 		the resource </a:t>
            </a:r>
            <a:r>
              <a:rPr lang="en-US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subnet, route-tables, security-lists, </a:t>
            </a:r>
            <a:r>
              <a:rPr lang="en-US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 </a:t>
            </a:r>
            <a:r>
              <a:rPr lang="en-US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options, and many more resources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 dirty="0"/>
              <a:t>Public​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Akzeptiert</a:t>
            </a:r>
            <a:r>
              <a:rPr lang="en-US" dirty="0"/>
              <a:t> </a:t>
            </a:r>
            <a:r>
              <a:rPr lang="en-US" dirty="0" err="1"/>
              <a:t>Anfragen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dem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Bekommt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Public IP </a:t>
            </a:r>
            <a:r>
              <a:rPr lang="en-US" dirty="0" err="1"/>
              <a:t>Adresse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nur eine </a:t>
            </a:r>
            <a:r>
              <a:rPr lang="de-CH" dirty="0" err="1"/>
              <a:t>Availability</a:t>
            </a:r>
            <a:r>
              <a:rPr lang="de-CH" dirty="0"/>
              <a:t> Domain verfügbar ist, benötigen Sie nur ein Subnetz</a:t>
            </a:r>
          </a:p>
          <a:p>
            <a:endParaRPr lang="en-US" dirty="0"/>
          </a:p>
          <a:p>
            <a:r>
              <a:rPr lang="en-US" b="1" dirty="0"/>
              <a:t>Private​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Isoliert den Load Balancer vom Internet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Zugriff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</a:t>
            </a:r>
            <a:r>
              <a:rPr lang="en-US" dirty="0" err="1"/>
              <a:t>innerhalb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VCNs </a:t>
            </a:r>
            <a:r>
              <a:rPr lang="en-US" dirty="0" err="1"/>
              <a:t>möglich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Round-Robin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IP-Hash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Backend-Server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TCP-Ebene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HTTP-Ebene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Backend Set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Liste von Backend-Servern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Klassiker.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05 Load Balancer – </a:t>
            </a:r>
            <a:r>
              <a:rPr lang="en-US" dirty="0"/>
              <a:t>http://code.oradba.ch/doag2022/lab/oci-compute-lb/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3081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Autonomous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Lifecycle-Automatisierung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Database (DB) Systems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LVM: max. 81920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ASM: max. 8192 GB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Storage</a:t>
            </a:r>
            <a:endParaRPr lang="de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Example</a:t>
            </a:r>
            <a:r>
              <a:rPr lang="de-CH" dirty="0"/>
              <a:t> </a:t>
            </a:r>
            <a:r>
              <a:rPr lang="de-CH" dirty="0" err="1"/>
              <a:t>output</a:t>
            </a:r>
            <a:r>
              <a:rPr lang="de-CH" dirty="0"/>
              <a:t>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components</a:t>
            </a:r>
            <a:r>
              <a:rPr lang="de-CH" dirty="0"/>
              <a:t> </a:t>
            </a:r>
            <a:r>
              <a:rPr lang="de-CH" dirty="0" err="1"/>
              <a:t>running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BACKUP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en-US" dirty="0"/>
              <a:t>Allow dynamic-group &lt;group-name&gt; to manage buckets in tenancy </a:t>
            </a:r>
          </a:p>
          <a:p>
            <a:r>
              <a:rPr lang="en-US" dirty="0"/>
              <a:t>Allow dynamic-group &lt;group-name&gt; to manage objects in 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en-US" dirty="0"/>
              <a:t>All {instance.compartment.id = '&lt;</a:t>
            </a:r>
            <a:r>
              <a:rPr lang="en-US" dirty="0" err="1"/>
              <a:t>compartment_ocid</a:t>
            </a:r>
            <a:r>
              <a:rPr lang="en-US" dirty="0"/>
              <a:t>&gt;', instance.id != '&lt;instance1_to_exclude_ocid&gt;’}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 </a:t>
            </a:r>
            <a:r>
              <a:rPr lang="de-CH" dirty="0" err="1"/>
              <a:t>Resourcen</a:t>
            </a:r>
            <a:r>
              <a:rPr lang="de-CH" dirty="0"/>
              <a:t>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en-US" dirty="0"/>
              <a:t>Virtual Machine (VM) SSH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databases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!='DATABASE_DELETE' ​</a:t>
            </a:r>
          </a:p>
          <a:p>
            <a:endParaRPr lang="en-US" dirty="0"/>
          </a:p>
          <a:p>
            <a:r>
              <a:rPr lang="en-US" dirty="0"/>
              <a:t>​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-systems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BM.DenseIO2.52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52 CPU Cores, 768 GB Memory und 8 6.4 TB locally attached </a:t>
            </a:r>
            <a:r>
              <a:rPr lang="en-US" dirty="0" err="1"/>
              <a:t>NVMe</a:t>
            </a:r>
            <a:r>
              <a:rPr lang="en-US" dirty="0"/>
              <a:t> Devices (51.2 TB Total).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BM.DenseIO1.36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en-US" dirty="0"/>
              <a:t>1-node DB System </a:t>
            </a:r>
            <a:r>
              <a:rPr lang="en-US" dirty="0" err="1"/>
              <a:t>mit</a:t>
            </a:r>
            <a:r>
              <a:rPr lang="en-US" dirty="0"/>
              <a:t> bis </a:t>
            </a:r>
            <a:r>
              <a:rPr lang="en-US" dirty="0" err="1"/>
              <a:t>zu</a:t>
            </a:r>
            <a:r>
              <a:rPr lang="en-US" dirty="0"/>
              <a:t> 36 CPU Cores, 512 GB Memory und 9 3.2 TB locally attached </a:t>
            </a:r>
            <a:r>
              <a:rPr lang="en-US" dirty="0" err="1"/>
              <a:t>NVMe</a:t>
            </a:r>
            <a:r>
              <a:rPr lang="en-US" dirty="0"/>
              <a:t> Devices (28.8 TB Total).</a:t>
            </a:r>
            <a:endParaRPr lang="de-CH" dirty="0"/>
          </a:p>
          <a:p>
            <a:pPr lvl="1" indent="0">
              <a:buNone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</a:t>
            </a:r>
            <a:r>
              <a:rPr lang="en-US" dirty="0" err="1"/>
              <a:t>zu</a:t>
            </a:r>
            <a:r>
              <a:rPr lang="en-US" dirty="0"/>
              <a:t> 2.5 PB Database Size und 1.6 PB PCI </a:t>
            </a:r>
            <a:r>
              <a:rPr lang="en-US" dirty="0" err="1"/>
              <a:t>NVMe</a:t>
            </a:r>
            <a:r>
              <a:rPr lang="en-US" dirty="0"/>
              <a:t> Flash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Latest Generation Intel® Xeon® Processors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1600 Database Server 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Bis 44 TB DDR4 DRAM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BYOL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Pas-per-Use </a:t>
            </a:r>
            <a:r>
              <a:rPr lang="en-US" dirty="0" err="1"/>
              <a:t>Abrechung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Flexibel</a:t>
            </a:r>
            <a:r>
              <a:rPr lang="en-US" dirty="0"/>
              <a:t> </a:t>
            </a:r>
            <a:r>
              <a:rPr lang="en-US" dirty="0" err="1"/>
              <a:t>skalierbar</a:t>
            </a:r>
            <a:r>
              <a:rPr lang="en-US" dirty="0"/>
              <a:t>.</a:t>
            </a:r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F76F-9917-119C-A7AB-57CD017A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Lab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696EA-535B-D80B-2440-26CB60FFD9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636466"/>
                </a:solidFill>
                <a:effectLst/>
                <a:latin typeface="Arial" panose="020B0604020202020204" pitchFamily="34" charset="0"/>
              </a:rPr>
              <a:t>LAB 06 DB System – </a:t>
            </a:r>
            <a:r>
              <a:rPr lang="en-US" dirty="0">
                <a:hlinkClick r:id="rId2"/>
              </a:rPr>
              <a:t>http://code.oradba.ch/doag2022/lab/oci-db-system/</a:t>
            </a:r>
            <a:endParaRPr lang="en-US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440008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Automatisches Patchen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Data Warehouse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Transaction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JSON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6362</Words>
  <Application>Microsoft Office PowerPoint</Application>
  <PresentationFormat>Widescreen</PresentationFormat>
  <Paragraphs>874</Paragraphs>
  <Slides>115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30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+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5</cp:revision>
  <cp:lastPrinted>2011-06-06T08:45:27Z</cp:lastPrinted>
  <dcterms:created xsi:type="dcterms:W3CDTF">2022-09-08T07:17:46Z</dcterms:created>
  <dcterms:modified xsi:type="dcterms:W3CDTF">2022-09-21T04:56:47Z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